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310" r:id="rId2"/>
    <p:sldId id="292" r:id="rId3"/>
    <p:sldId id="297" r:id="rId4"/>
    <p:sldId id="298" r:id="rId5"/>
    <p:sldId id="299" r:id="rId6"/>
    <p:sldId id="300" r:id="rId7"/>
    <p:sldId id="301" r:id="rId8"/>
    <p:sldId id="302" r:id="rId9"/>
    <p:sldId id="305" r:id="rId10"/>
    <p:sldId id="303" r:id="rId11"/>
    <p:sldId id="304" r:id="rId12"/>
    <p:sldId id="306" r:id="rId13"/>
    <p:sldId id="307" r:id="rId14"/>
    <p:sldId id="308" r:id="rId15"/>
    <p:sldId id="296" r:id="rId16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scadia Mono SemiBold" panose="020B0609020000020004" pitchFamily="49" charset="0"/>
      <p:bold r:id="rId22"/>
      <p:boldItalic r:id="rId23"/>
    </p:embeddedFont>
    <p:embeddedFont>
      <p:font typeface="Fredoka One" panose="02000000000000000000" pitchFamily="2" charset="0"/>
      <p:regular r:id="rId24"/>
    </p:embeddedFont>
    <p:embeddedFont>
      <p:font typeface="Nunito" pitchFamily="2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79272" autoAdjust="0"/>
  </p:normalViewPr>
  <p:slideViewPr>
    <p:cSldViewPr>
      <p:cViewPr>
        <p:scale>
          <a:sx n="50" d="100"/>
          <a:sy n="50" d="100"/>
        </p:scale>
        <p:origin x="57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5E11E3-B54E-48F9-845E-4C70AEA63115}" type="datetimeFigureOut">
              <a:rPr lang="en-PH" smtClean="0"/>
              <a:t>19/07/2023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36A0E-3BBD-459B-9FFE-31AD3656D7D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60839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 err="1"/>
              <a:t>NutriWISE</a:t>
            </a:r>
            <a:r>
              <a:rPr lang="en-PH" dirty="0"/>
              <a:t> is a cross platform app, can be used by BSND students as a mobile application where they can create meal plans, calculate the anthropometric measurements, and give proper food distribution, while professors can navigate it thru a web application, kung </a:t>
            </a:r>
            <a:r>
              <a:rPr lang="en-PH" dirty="0" err="1"/>
              <a:t>saan</a:t>
            </a:r>
            <a:r>
              <a:rPr lang="en-PH" dirty="0"/>
              <a:t> naman po ay </a:t>
            </a:r>
            <a:r>
              <a:rPr lang="en-PH" dirty="0" err="1"/>
              <a:t>makikita</a:t>
            </a:r>
            <a:r>
              <a:rPr lang="en-PH" dirty="0"/>
              <a:t> </a:t>
            </a:r>
            <a:r>
              <a:rPr lang="en-PH" dirty="0" err="1"/>
              <a:t>nila</a:t>
            </a:r>
            <a:r>
              <a:rPr lang="en-PH" dirty="0"/>
              <a:t> </a:t>
            </a:r>
            <a:r>
              <a:rPr lang="en-PH" dirty="0" err="1"/>
              <a:t>ung</a:t>
            </a:r>
            <a:r>
              <a:rPr lang="en-PH" dirty="0"/>
              <a:t> client info, food distribution, and </a:t>
            </a:r>
            <a:r>
              <a:rPr lang="en-PH" dirty="0" err="1"/>
              <a:t>ung</a:t>
            </a:r>
            <a:r>
              <a:rPr lang="en-PH" dirty="0"/>
              <a:t> courseware po </a:t>
            </a:r>
            <a:r>
              <a:rPr lang="en-PH" dirty="0" err="1"/>
              <a:t>na</a:t>
            </a:r>
            <a:r>
              <a:rPr lang="en-PH" dirty="0"/>
              <a:t> </a:t>
            </a:r>
            <a:r>
              <a:rPr lang="en-PH" dirty="0" err="1"/>
              <a:t>naglalaman</a:t>
            </a:r>
            <a:r>
              <a:rPr lang="en-PH" dirty="0"/>
              <a:t> ng classes and their own respective materials.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429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SAMPLE MEAL PLAN WITH EXHANGE, </a:t>
            </a:r>
            <a:r>
              <a:rPr lang="en-US" dirty="0" err="1"/>
              <a:t>hahati</a:t>
            </a:r>
            <a:r>
              <a:rPr lang="en-US" dirty="0"/>
              <a:t> </a:t>
            </a:r>
            <a:r>
              <a:rPr lang="en-US" dirty="0" err="1"/>
              <a:t>hatiin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po </a:t>
            </a:r>
            <a:r>
              <a:rPr lang="en-US" dirty="0" err="1"/>
              <a:t>nila</a:t>
            </a:r>
            <a:r>
              <a:rPr lang="en-US" dirty="0"/>
              <a:t> </a:t>
            </a:r>
            <a:r>
              <a:rPr lang="en-US" dirty="0" err="1"/>
              <a:t>ung</a:t>
            </a:r>
            <a:r>
              <a:rPr lang="en-US" dirty="0"/>
              <a:t> per food group into separate meal times of the 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94239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SAMPLE ONE-DAY MENU </a:t>
            </a:r>
            <a:r>
              <a:rPr lang="en-US" dirty="0" err="1"/>
              <a:t>na</a:t>
            </a:r>
            <a:r>
              <a:rPr lang="en-US" dirty="0"/>
              <a:t> may respective food </a:t>
            </a:r>
            <a:r>
              <a:rPr lang="en-US" dirty="0" err="1"/>
              <a:t>na</a:t>
            </a:r>
            <a:r>
              <a:rPr lang="en-US" dirty="0"/>
              <a:t> po for each food group and meals of the 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736694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LIST OF FOOD EXCHANGE LIST, where the student may choose the best suited food for the client.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133334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591724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WILL INTEGRATE THAT PROCESS INSIDE THE NUTRIWISE APPLICATION, moreover po is I </a:t>
            </a:r>
            <a:r>
              <a:rPr lang="en-US" dirty="0" err="1"/>
              <a:t>ddigitalize</a:t>
            </a:r>
            <a:r>
              <a:rPr lang="en-US" dirty="0"/>
              <a:t> po naming </a:t>
            </a:r>
            <a:r>
              <a:rPr lang="en-US" dirty="0" err="1"/>
              <a:t>ung</a:t>
            </a:r>
            <a:r>
              <a:rPr lang="en-US" dirty="0"/>
              <a:t> process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ginagawa</a:t>
            </a:r>
            <a:r>
              <a:rPr lang="en-US" dirty="0"/>
              <a:t> ng BSND students so it wont be too time consuming for both the students and the client.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29187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HOW DID WE COME UP IN PROPOSING NUTRIWISE? Here is a little background of our research.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99017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CLIENT GOES TO THE CLINIC para </a:t>
            </a:r>
            <a:r>
              <a:rPr lang="en-US" dirty="0" err="1"/>
              <a:t>magpagawa</a:t>
            </a:r>
            <a:r>
              <a:rPr lang="en-US" dirty="0"/>
              <a:t> ng MEAL PLAN FOR THEM,  BSND students gather info about name and 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77882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BSND STUDENTS NEED TO GET THE CLIENTS ANTROPOMETRIC MEASUREMENTS, Physical activity level (Sedentary, Light, Moderate, Very Active)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60565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THEY NEED TO CALCULATE THE ANTHOROPOMETRIC MEASUREMENTS TO GET THE BMI, WHR, DBW, and CALORIES PER FOOD GROUPS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27146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RESULT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03112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FOOD EXCHANGE LIST THEY NEED TO RELY ON THIS for the proper exchange distribution and for creating the meal plan for the client.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459401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CALCULATE THE RIGHT AMOUNT of distribution per food group, </a:t>
            </a:r>
            <a:r>
              <a:rPr lang="en-US" dirty="0" err="1"/>
              <a:t>dito</a:t>
            </a:r>
            <a:r>
              <a:rPr lang="en-US" dirty="0"/>
              <a:t> po </a:t>
            </a:r>
            <a:r>
              <a:rPr lang="en-US" dirty="0" err="1"/>
              <a:t>papasok</a:t>
            </a:r>
            <a:r>
              <a:rPr lang="en-US" dirty="0"/>
              <a:t> </a:t>
            </a:r>
            <a:r>
              <a:rPr lang="en-US" dirty="0" err="1"/>
              <a:t>ung</a:t>
            </a:r>
            <a:r>
              <a:rPr lang="en-US" dirty="0"/>
              <a:t> </a:t>
            </a:r>
            <a:r>
              <a:rPr lang="en-US" dirty="0" err="1"/>
              <a:t>pagddistribute</a:t>
            </a:r>
            <a:r>
              <a:rPr lang="en-US" dirty="0"/>
              <a:t> </a:t>
            </a:r>
            <a:r>
              <a:rPr lang="en-US" dirty="0" err="1"/>
              <a:t>nila</a:t>
            </a:r>
            <a:r>
              <a:rPr lang="en-US" dirty="0"/>
              <a:t> ng exchanges per food group under the carbohydrates, protein and fats. At para </a:t>
            </a:r>
            <a:r>
              <a:rPr lang="en-US" dirty="0" err="1"/>
              <a:t>magawa</a:t>
            </a:r>
            <a:r>
              <a:rPr lang="en-US" dirty="0"/>
              <a:t> </a:t>
            </a:r>
            <a:r>
              <a:rPr lang="en-US" dirty="0" err="1"/>
              <a:t>nila</a:t>
            </a:r>
            <a:r>
              <a:rPr lang="en-US" dirty="0"/>
              <a:t> to, </a:t>
            </a:r>
            <a:r>
              <a:rPr lang="en-US" dirty="0" err="1"/>
              <a:t>kelangan</a:t>
            </a:r>
            <a:r>
              <a:rPr lang="en-US" dirty="0"/>
              <a:t> po </a:t>
            </a:r>
            <a:r>
              <a:rPr lang="en-US" dirty="0" err="1"/>
              <a:t>nila</a:t>
            </a:r>
            <a:r>
              <a:rPr lang="en-US" dirty="0"/>
              <a:t> ng basis and standard values.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91749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BASIS/STANDARD VALUE, </a:t>
            </a:r>
            <a:r>
              <a:rPr lang="en-US" dirty="0" err="1"/>
              <a:t>kelangan</a:t>
            </a:r>
            <a:r>
              <a:rPr lang="en-US" dirty="0"/>
              <a:t> po </a:t>
            </a:r>
            <a:r>
              <a:rPr lang="en-US" dirty="0" err="1"/>
              <a:t>nila</a:t>
            </a:r>
            <a:r>
              <a:rPr lang="en-US" dirty="0"/>
              <a:t> to para </a:t>
            </a:r>
            <a:r>
              <a:rPr lang="en-US" dirty="0" err="1"/>
              <a:t>mabigyan</a:t>
            </a:r>
            <a:r>
              <a:rPr lang="en-US" dirty="0"/>
              <a:t> ng proper amount in grams po ang </a:t>
            </a:r>
            <a:r>
              <a:rPr lang="en-US" dirty="0" err="1"/>
              <a:t>bawat</a:t>
            </a:r>
            <a:r>
              <a:rPr lang="en-US" dirty="0"/>
              <a:t> exchange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bawat</a:t>
            </a:r>
            <a:r>
              <a:rPr lang="en-US" dirty="0"/>
              <a:t> food group.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036A0E-3BBD-459B-9FFE-31AD3656D7DC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38345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19.png"/><Relationship Id="rId4" Type="http://schemas.openxmlformats.org/officeDocument/2006/relationships/image" Target="../media/image3.sv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21.png"/><Relationship Id="rId4" Type="http://schemas.openxmlformats.org/officeDocument/2006/relationships/image" Target="../media/image3.svg"/><Relationship Id="rId9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6532A2F8-E912-4167-D4E9-9B31955758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0"/>
            <a:ext cx="10287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399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2214" y="1260231"/>
            <a:ext cx="14423572" cy="776653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340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95700" y="582133"/>
            <a:ext cx="10896600" cy="912273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770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5515" y="2926057"/>
            <a:ext cx="7656411" cy="421872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45CCB7-46D0-F57F-9531-EE9463CDCBB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84241" y="1516492"/>
            <a:ext cx="9074754" cy="703785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8140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0598" y="1866901"/>
            <a:ext cx="8039982" cy="6477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45CCB7-46D0-F57F-9531-EE9463CDCBB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1581" y="1516492"/>
            <a:ext cx="8260074" cy="703785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3326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0AEB224-752D-E3A3-371E-99101B22EAB6}"/>
              </a:ext>
            </a:extLst>
          </p:cNvPr>
          <p:cNvGrpSpPr/>
          <p:nvPr/>
        </p:nvGrpSpPr>
        <p:grpSpPr>
          <a:xfrm>
            <a:off x="4707151" y="1498600"/>
            <a:ext cx="8873698" cy="7289801"/>
            <a:chOff x="4707151" y="2487510"/>
            <a:chExt cx="8873698" cy="728980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7EAC162-44C8-23FF-242A-017240470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EFEEEC"/>
                </a:clrFrom>
                <a:clrTo>
                  <a:srgbClr val="EFEEEC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7151" y="2487510"/>
              <a:ext cx="8873698" cy="728980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778F22C-7235-58E6-19B1-2D7C24BF0D26}"/>
                </a:ext>
              </a:extLst>
            </p:cNvPr>
            <p:cNvSpPr/>
            <p:nvPr/>
          </p:nvSpPr>
          <p:spPr>
            <a:xfrm>
              <a:off x="7465854" y="5448300"/>
              <a:ext cx="3430746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800" b="0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NutriWISE</a:t>
              </a:r>
              <a:endPara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1041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116949" y="1896628"/>
            <a:ext cx="2942276" cy="2942276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2399945" y="6010601"/>
            <a:ext cx="3395204" cy="1049427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510664" y="245339"/>
            <a:ext cx="15266673" cy="91871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9900" dirty="0">
                <a:solidFill>
                  <a:srgbClr val="000000"/>
                </a:solidFill>
                <a:latin typeface="Fredoka One" panose="02000000000000000000" pitchFamily="2" charset="0"/>
              </a:rPr>
              <a:t>THANK</a:t>
            </a:r>
          </a:p>
          <a:p>
            <a:pPr algn="ctr"/>
            <a:r>
              <a:rPr lang="en-US" sz="19900" dirty="0">
                <a:solidFill>
                  <a:srgbClr val="000000"/>
                </a:solidFill>
                <a:latin typeface="Fredoka One" panose="02000000000000000000" pitchFamily="2" charset="0"/>
              </a:rPr>
              <a:t>YOU</a:t>
            </a:r>
          </a:p>
          <a:p>
            <a:pPr algn="ctr"/>
            <a:r>
              <a:rPr lang="en-US" sz="19900" dirty="0">
                <a:solidFill>
                  <a:srgbClr val="000000"/>
                </a:solidFill>
                <a:latin typeface="Fredoka One" panose="02000000000000000000" pitchFamily="2" charset="0"/>
                <a:sym typeface="Wingdings" panose="05000000000000000000" pitchFamily="2" charset="2"/>
              </a:rPr>
              <a:t></a:t>
            </a:r>
            <a:endParaRPr lang="en-US" sz="19900" dirty="0">
              <a:solidFill>
                <a:srgbClr val="000000"/>
              </a:solidFill>
              <a:latin typeface="Fredoka One" panose="02000000000000000000" pitchFamily="2" charset="0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216912" y="-911620"/>
            <a:ext cx="2942276" cy="294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74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228600" y="396268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0AEB224-752D-E3A3-371E-99101B22EAB6}"/>
              </a:ext>
            </a:extLst>
          </p:cNvPr>
          <p:cNvGrpSpPr/>
          <p:nvPr/>
        </p:nvGrpSpPr>
        <p:grpSpPr>
          <a:xfrm>
            <a:off x="4707151" y="1498600"/>
            <a:ext cx="8873698" cy="7289801"/>
            <a:chOff x="4707151" y="2487510"/>
            <a:chExt cx="8873698" cy="728980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7EAC162-44C8-23FF-242A-017240470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clrChange>
                <a:clrFrom>
                  <a:srgbClr val="EFEEEC"/>
                </a:clrFrom>
                <a:clrTo>
                  <a:srgbClr val="EFEEEC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7151" y="2487510"/>
              <a:ext cx="8873698" cy="728980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778F22C-7235-58E6-19B1-2D7C24BF0D26}"/>
                </a:ext>
              </a:extLst>
            </p:cNvPr>
            <p:cNvSpPr/>
            <p:nvPr/>
          </p:nvSpPr>
          <p:spPr>
            <a:xfrm>
              <a:off x="7465854" y="5448300"/>
              <a:ext cx="3430746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800" b="0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NutriWISE</a:t>
              </a:r>
              <a:endPara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3689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226603" y="0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0325" y="1498600"/>
            <a:ext cx="5467350" cy="728980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22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320068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03795" y="1498600"/>
            <a:ext cx="3280410" cy="728980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037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23217" y="886602"/>
            <a:ext cx="14641566" cy="851379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459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44889" y="709965"/>
            <a:ext cx="14598223" cy="886707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398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32876" y="950155"/>
            <a:ext cx="9822248" cy="838669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273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32876" y="1379969"/>
            <a:ext cx="9822248" cy="752706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781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9662" y="0"/>
            <a:ext cx="20507325" cy="10287000"/>
            <a:chOff x="0" y="0"/>
            <a:chExt cx="273431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16000" cy="13716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627100" y="0"/>
              <a:ext cx="13716000" cy="137160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4543721" y="904875"/>
            <a:ext cx="9200557" cy="112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 dirty="0">
                <a:solidFill>
                  <a:srgbClr val="000000"/>
                </a:solidFill>
                <a:latin typeface="Fredoka One" panose="02000000000000000000" pitchFamily="2" charset="0"/>
              </a:rPr>
              <a:t> 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-1109662" y="-911620"/>
            <a:ext cx="2942276" cy="2942276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6590398" y="6983167"/>
            <a:ext cx="3395204" cy="1049427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361476" y="266701"/>
            <a:ext cx="17768119" cy="9624032"/>
            <a:chOff x="0" y="0"/>
            <a:chExt cx="4679669" cy="189877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79669" cy="1898776"/>
            </a:xfrm>
            <a:custGeom>
              <a:avLst/>
              <a:gdLst/>
              <a:ahLst/>
              <a:cxnLst/>
              <a:rect l="l" t="t" r="r" b="b"/>
              <a:pathLst>
                <a:path w="4679669" h="1898776">
                  <a:moveTo>
                    <a:pt x="0" y="0"/>
                  </a:moveTo>
                  <a:lnTo>
                    <a:pt x="4679669" y="0"/>
                  </a:lnTo>
                  <a:lnTo>
                    <a:pt x="4679669" y="1898776"/>
                  </a:lnTo>
                  <a:lnTo>
                    <a:pt x="0" y="1898776"/>
                  </a:lnTo>
                  <a:close/>
                </a:path>
              </a:pathLst>
            </a:custGeom>
            <a:solidFill>
              <a:srgbClr val="F1F2F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69451" y="458996"/>
              <a:ext cx="4540767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5459"/>
                </a:lnSpc>
              </a:pPr>
              <a:endParaRPr lang="en-US" sz="3899" dirty="0">
                <a:solidFill>
                  <a:srgbClr val="000000"/>
                </a:solidFill>
                <a:latin typeface="Nunito"/>
              </a:endParaRP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7EAC162-44C8-23FF-242A-017240470E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77283" y="992299"/>
            <a:ext cx="12533434" cy="830240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2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8287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385</Words>
  <Application>Microsoft Office PowerPoint</Application>
  <PresentationFormat>Custom</PresentationFormat>
  <Paragraphs>45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Nunito</vt:lpstr>
      <vt:lpstr>Cascadia Mono SemiBold</vt:lpstr>
      <vt:lpstr>Arial</vt:lpstr>
      <vt:lpstr>Fredoka One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Gray white simple modern Thesis Defense Presentation </dc:title>
  <cp:lastModifiedBy>Lenovo - PC</cp:lastModifiedBy>
  <cp:revision>22</cp:revision>
  <dcterms:created xsi:type="dcterms:W3CDTF">2006-08-16T00:00:00Z</dcterms:created>
  <dcterms:modified xsi:type="dcterms:W3CDTF">2023-07-20T05:12:00Z</dcterms:modified>
  <dc:identifier>DAFgndtWDPQ</dc:identifier>
</cp:coreProperties>
</file>

<file path=docProps/thumbnail.jpeg>
</file>